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4793F0-4CE6-4B5C-8442-CF9432BF2B1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89F7E8-9D59-4ACE-BDB0-AA134F419FB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0D5151-3461-4D2B-AC72-E654F5A4E61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75FF7A-A96A-4251-BEB3-9362FCA43D1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2A4BA18-5559-411F-944D-33CA8135A8C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01BCE01-1E32-4B56-B775-F380CD4C43E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3564B93-DA3B-4C1A-B996-227F4E44630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878FD6C-5F75-4EFD-9085-9D93643D2B7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0D21606-C498-48DD-88E0-93474297F3E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0920" cy="438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2254F26-D247-4629-B5FF-0CAA1108FAA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FACFD25-CB84-40A0-B57E-2B656A632D8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3D8421-DC2B-488A-B6CB-DA65DFDAF38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038777F-50D3-4474-B2A9-A322BB0BDD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79D6EB7-AB8C-431E-AFE0-55FB581783C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42A86E9-22CD-4E48-9DF1-A79F6596FB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CA900D6-5FEA-4429-8EC5-C8B512895F9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A43E50A-8932-4C14-8CB8-286EA3C0C5D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78AB140-F83D-43BF-98EC-72678F714A9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39006E2-A309-4130-B8A2-5450BDF4665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094A134-993E-4D85-8327-69D1D5AA314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4A86F47-B9FC-4568-B9B1-91B949FEC13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7C53B99-A8CA-45C9-8647-8AC8EA7876F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AD6D88-198C-438F-86D1-C53339C0E3E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0920" cy="438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F4F9CC4-08D5-485A-B692-9DE0B63FFF9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C5B9631-08AA-4B51-A387-47CF6B8ADEC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A750E49-8D1E-41D9-ADA5-766A7509085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5A4F91D-4E94-4D49-AE66-A4CF0BAF172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2F07B24-CABF-4F8E-AD54-49CC42D2F67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E245AF7-4DBE-4712-96A2-822A1EBFA82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76D5EB4-90AE-4B15-A2DE-B20AE27A638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2D63A3-F878-47BA-BBFE-9D658B073D1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22E0C8E-9436-4232-AAA0-4A2F1E13FAA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0920" cy="438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CA600E-9A6C-49C7-B1B9-FC1F258BCDF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0CC458-FD49-4FD7-B0A4-8831DCE6FB5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6827A8-3CDB-491B-A40E-E0D8443802F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5947F0-818D-423A-95AA-A35B18F8C77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B968139-E28D-4F53-B369-F0924D101858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B24E868-BE31-4809-ADBA-32085EE3EB20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2A181F0-3CD1-4CD6-AC95-CD546B01E58F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2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2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2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29560" y="1990800"/>
            <a:ext cx="9070920" cy="107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800" spc="-1" strike="noStrike">
                <a:latin typeface="Arial"/>
              </a:rPr>
              <a:t>Исследование спектра </a:t>
            </a:r>
            <a:r>
              <a:rPr b="0" lang="en-US" sz="3800" spc="-1" strike="noStrike">
                <a:latin typeface="Arial"/>
                <a:ea typeface="Arial"/>
              </a:rPr>
              <a:t>ᵞ-излучения, прошедшего через поглотитель</a:t>
            </a:r>
            <a:endParaRPr b="0" lang="en-US" sz="3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"/>
          <p:cNvSpPr/>
          <p:nvPr/>
        </p:nvSpPr>
        <p:spPr>
          <a:xfrm>
            <a:off x="504360" y="36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Результаты симуляции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686160" y="1342080"/>
            <a:ext cx="8457120" cy="3915000"/>
          </a:xfrm>
          <a:prstGeom prst="rect">
            <a:avLst/>
          </a:prstGeom>
          <a:ln w="0">
            <a:noFill/>
          </a:ln>
        </p:spPr>
      </p:pic>
      <p:sp>
        <p:nvSpPr>
          <p:cNvPr id="160" name=""/>
          <p:cNvSpPr/>
          <p:nvPr/>
        </p:nvSpPr>
        <p:spPr>
          <a:xfrm>
            <a:off x="1371600" y="968400"/>
            <a:ext cx="777168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Подходящая геометрия для наблюдения дополнительных пиков: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latin typeface="Arial"/>
              </a:rPr>
              <a:t>Выводы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6629400" y="1600200"/>
            <a:ext cx="2971080" cy="290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504000" y="1143360"/>
            <a:ext cx="6075000" cy="4114440"/>
          </a:xfrm>
          <a:prstGeom prst="rect">
            <a:avLst/>
          </a:prstGeom>
          <a:ln w="0">
            <a:noFill/>
          </a:ln>
        </p:spPr>
      </p:pic>
      <p:pic>
        <p:nvPicPr>
          <p:cNvPr id="164" name="" descr=""/>
          <p:cNvPicPr/>
          <p:nvPr/>
        </p:nvPicPr>
        <p:blipFill>
          <a:blip r:embed="rId2"/>
          <a:stretch/>
        </p:blipFill>
        <p:spPr>
          <a:xfrm>
            <a:off x="6677280" y="1171800"/>
            <a:ext cx="1323720" cy="628200"/>
          </a:xfrm>
          <a:prstGeom prst="rect">
            <a:avLst/>
          </a:prstGeom>
          <a:ln w="0">
            <a:noFill/>
          </a:ln>
        </p:spPr>
      </p:pic>
      <p:sp>
        <p:nvSpPr>
          <p:cNvPr id="165" name=""/>
          <p:cNvSpPr txBox="1"/>
          <p:nvPr/>
        </p:nvSpPr>
        <p:spPr>
          <a:xfrm>
            <a:off x="6629400" y="2026800"/>
            <a:ext cx="3429000" cy="945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500" spc="-1" strike="noStrike">
                <a:latin typeface="Arial"/>
              </a:rPr>
              <a:t>N - число налетающих частиц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n – концентрация электронов 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d – размер мишени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29560" y="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latin typeface="Arial"/>
              </a:rPr>
              <a:t>Постановка задачи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25" name="" descr=""/>
          <p:cNvPicPr/>
          <p:nvPr/>
        </p:nvPicPr>
        <p:blipFill>
          <a:blip r:embed="rId1"/>
          <a:srcRect l="0" t="15321" r="0" b="12097"/>
          <a:stretch/>
        </p:blipFill>
        <p:spPr>
          <a:xfrm>
            <a:off x="1828800" y="1172520"/>
            <a:ext cx="6171480" cy="4478400"/>
          </a:xfrm>
          <a:prstGeom prst="rect">
            <a:avLst/>
          </a:prstGeom>
          <a:ln w="0">
            <a:noFill/>
          </a:ln>
        </p:spPr>
      </p:pic>
      <p:sp>
        <p:nvSpPr>
          <p:cNvPr id="126" name=""/>
          <p:cNvSpPr/>
          <p:nvPr/>
        </p:nvSpPr>
        <p:spPr>
          <a:xfrm>
            <a:off x="7086600" y="1143000"/>
            <a:ext cx="2742480" cy="100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575"/>
              </a:spcBef>
              <a:buClr>
                <a:srgbClr val="000000"/>
              </a:buClr>
              <a:buFont typeface="Symbol"/>
              <a:buChar char="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0 взаимодействий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575"/>
              </a:spcBef>
              <a:buClr>
                <a:srgbClr val="000000"/>
              </a:buClr>
              <a:buFont typeface="Symbol"/>
              <a:buChar char=""/>
            </a:pPr>
            <a:r>
              <a:rPr b="1" lang="en-US" sz="1800" spc="-1" strike="noStrike">
                <a:solidFill>
                  <a:srgbClr val="ff0000"/>
                </a:solidFill>
                <a:latin typeface="Arial"/>
                <a:ea typeface="DejaVu Sans"/>
              </a:rPr>
              <a:t>1 взаимодействие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575"/>
              </a:spcBef>
              <a:buClr>
                <a:srgbClr val="000000"/>
              </a:buClr>
              <a:buFont typeface="Symbol"/>
              <a:buChar char=""/>
            </a:pPr>
            <a:r>
              <a:rPr b="1" lang="en-US" sz="1800" spc="-1" strike="noStrike">
                <a:solidFill>
                  <a:srgbClr val="2a6099"/>
                </a:solidFill>
                <a:latin typeface="Arial"/>
                <a:ea typeface="DejaVu Sans"/>
              </a:rPr>
              <a:t>2 взаимодействия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29560" y="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latin typeface="Arial"/>
              </a:rPr>
              <a:t>Схема экспериментальной установки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/>
          <a:srcRect l="0" t="40302" r="9774" b="0"/>
          <a:stretch/>
        </p:blipFill>
        <p:spPr>
          <a:xfrm>
            <a:off x="3677760" y="1371600"/>
            <a:ext cx="6151320" cy="4068720"/>
          </a:xfrm>
          <a:prstGeom prst="rect">
            <a:avLst/>
          </a:prstGeom>
          <a:ln w="0">
            <a:noFill/>
          </a:ln>
        </p:spPr>
      </p:pic>
      <p:sp>
        <p:nvSpPr>
          <p:cNvPr id="129" name=""/>
          <p:cNvSpPr/>
          <p:nvPr/>
        </p:nvSpPr>
        <p:spPr>
          <a:xfrm>
            <a:off x="228600" y="1371600"/>
            <a:ext cx="3428280" cy="111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лабораторная установка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компьютерная симуляция </a:t>
            </a:r>
            <a:r>
              <a:rPr b="1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(geant4)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2"/>
          <a:srcRect l="37798" t="49727" r="21865" b="26058"/>
          <a:stretch/>
        </p:blipFill>
        <p:spPr>
          <a:xfrm>
            <a:off x="533160" y="3657600"/>
            <a:ext cx="2666520" cy="1599480"/>
          </a:xfrm>
          <a:prstGeom prst="rect">
            <a:avLst/>
          </a:prstGeom>
          <a:ln w="0">
            <a:noFill/>
          </a:ln>
        </p:spPr>
      </p:pic>
      <p:sp>
        <p:nvSpPr>
          <p:cNvPr id="131" name=""/>
          <p:cNvSpPr/>
          <p:nvPr/>
        </p:nvSpPr>
        <p:spPr>
          <a:xfrm>
            <a:off x="457200" y="3200400"/>
            <a:ext cx="297108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Форма импульса ФЭУ: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29560" y="-3204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latin typeface="Arial"/>
              </a:rPr>
              <a:t>Теоретические предположения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1"/>
          <a:stretch/>
        </p:blipFill>
        <p:spPr>
          <a:xfrm>
            <a:off x="685800" y="1600200"/>
            <a:ext cx="7171200" cy="780120"/>
          </a:xfrm>
          <a:prstGeom prst="rect">
            <a:avLst/>
          </a:prstGeom>
          <a:ln w="0">
            <a:noFill/>
          </a:ln>
        </p:spPr>
      </p:pic>
      <p:sp>
        <p:nvSpPr>
          <p:cNvPr id="134" name=""/>
          <p:cNvSpPr/>
          <p:nvPr/>
        </p:nvSpPr>
        <p:spPr>
          <a:xfrm>
            <a:off x="685800" y="1143000"/>
            <a:ext cx="297108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Формула Клейна-Нисины: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35" name="" descr=""/>
          <p:cNvPicPr/>
          <p:nvPr/>
        </p:nvPicPr>
        <p:blipFill>
          <a:blip r:embed="rId2"/>
          <a:stretch/>
        </p:blipFill>
        <p:spPr>
          <a:xfrm>
            <a:off x="752760" y="4077000"/>
            <a:ext cx="2218320" cy="722880"/>
          </a:xfrm>
          <a:prstGeom prst="rect">
            <a:avLst/>
          </a:prstGeom>
          <a:ln w="0">
            <a:noFill/>
          </a:ln>
        </p:spPr>
      </p:pic>
      <p:pic>
        <p:nvPicPr>
          <p:cNvPr id="136" name="" descr=""/>
          <p:cNvPicPr/>
          <p:nvPr/>
        </p:nvPicPr>
        <p:blipFill>
          <a:blip r:embed="rId3"/>
          <a:srcRect l="1980" t="0" r="0" b="0"/>
          <a:stretch/>
        </p:blipFill>
        <p:spPr>
          <a:xfrm>
            <a:off x="1371600" y="2470680"/>
            <a:ext cx="1370880" cy="389520"/>
          </a:xfrm>
          <a:prstGeom prst="rect">
            <a:avLst/>
          </a:prstGeom>
          <a:ln w="0">
            <a:noFill/>
          </a:ln>
        </p:spPr>
      </p:pic>
      <p:sp>
        <p:nvSpPr>
          <p:cNvPr id="137" name=""/>
          <p:cNvSpPr/>
          <p:nvPr/>
        </p:nvSpPr>
        <p:spPr>
          <a:xfrm>
            <a:off x="685800" y="2514600"/>
            <a:ext cx="27424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где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8" name=""/>
          <p:cNvSpPr/>
          <p:nvPr/>
        </p:nvSpPr>
        <p:spPr>
          <a:xfrm>
            <a:off x="7857720" y="1828800"/>
            <a:ext cx="4564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,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"/>
          <p:cNvSpPr/>
          <p:nvPr/>
        </p:nvSpPr>
        <p:spPr>
          <a:xfrm>
            <a:off x="685800" y="3200400"/>
            <a:ext cx="3885480" cy="85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Изменение частоты за счет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эффекта Комптона: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1600200" y="1285560"/>
            <a:ext cx="6857280" cy="4278600"/>
          </a:xfrm>
          <a:prstGeom prst="rect">
            <a:avLst/>
          </a:prstGeom>
          <a:ln w="0">
            <a:noFill/>
          </a:ln>
        </p:spPr>
      </p:pic>
      <p:sp>
        <p:nvSpPr>
          <p:cNvPr id="141" name=""/>
          <p:cNvSpPr/>
          <p:nvPr/>
        </p:nvSpPr>
        <p:spPr>
          <a:xfrm>
            <a:off x="529920" y="-3168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Теоретические предположения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2" name=""/>
          <p:cNvSpPr/>
          <p:nvPr/>
        </p:nvSpPr>
        <p:spPr>
          <a:xfrm>
            <a:off x="2286000" y="769320"/>
            <a:ext cx="617148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График зависимости d</a:t>
            </a: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σ от угла для разных энергий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"/>
          <p:cNvSpPr/>
          <p:nvPr/>
        </p:nvSpPr>
        <p:spPr>
          <a:xfrm>
            <a:off x="529920" y="-3168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Теоретические предположения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1"/>
          <a:srcRect l="17645" t="17485" r="17834" b="30086"/>
          <a:stretch/>
        </p:blipFill>
        <p:spPr>
          <a:xfrm>
            <a:off x="1371960" y="1143360"/>
            <a:ext cx="4219200" cy="3427920"/>
          </a:xfrm>
          <a:prstGeom prst="rect">
            <a:avLst/>
          </a:prstGeom>
          <a:ln w="0">
            <a:noFill/>
          </a:ln>
        </p:spPr>
      </p:pic>
      <p:sp>
        <p:nvSpPr>
          <p:cNvPr id="145" name=""/>
          <p:cNvSpPr/>
          <p:nvPr/>
        </p:nvSpPr>
        <p:spPr>
          <a:xfrm>
            <a:off x="6629400" y="1371600"/>
            <a:ext cx="2056680" cy="327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 ~ 4 (см)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 ~ 1/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μ ~ 0.5 (см)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α1 ~ 8.13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9"/>
              </a:spcBef>
              <a:buNone/>
            </a:pPr>
            <a:r>
              <a:rPr b="0" lang="en-US" sz="1800" spc="-1" strike="noStrike">
                <a:solidFill>
                  <a:srgbClr val="666666"/>
                </a:solidFill>
                <a:latin typeface="Arial"/>
                <a:ea typeface="Arial"/>
              </a:rPr>
              <a:t>α2 ~ 9.46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9"/>
              </a:spcBef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α3 ~ 9.46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9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9"/>
              </a:spcBef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E0 ~ 0.6617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9"/>
              </a:spcBef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E1 ~ 0.6531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9"/>
              </a:spcBef>
              <a:buNone/>
            </a:pPr>
            <a:r>
              <a:rPr b="0" lang="en-US" sz="1800" spc="-1" strike="noStrike">
                <a:solidFill>
                  <a:srgbClr val="666666"/>
                </a:solidFill>
                <a:latin typeface="Arial"/>
                <a:ea typeface="Arial"/>
              </a:rPr>
              <a:t>E2 ~ 0.6502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9"/>
              </a:spcBef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E3 ~ 0.6391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85800" y="-3204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latin typeface="Arial"/>
              </a:rPr>
              <a:t>Результаты эксперимента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392040" y="727920"/>
            <a:ext cx="3493440" cy="2365920"/>
          </a:xfrm>
          <a:prstGeom prst="rect">
            <a:avLst/>
          </a:prstGeom>
          <a:ln w="0">
            <a:noFill/>
          </a:ln>
        </p:spPr>
      </p:pic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6181920" y="685800"/>
            <a:ext cx="3418560" cy="2292480"/>
          </a:xfrm>
          <a:prstGeom prst="rect">
            <a:avLst/>
          </a:prstGeom>
          <a:ln w="0">
            <a:noFill/>
          </a:ln>
        </p:spPr>
      </p:pic>
      <p:pic>
        <p:nvPicPr>
          <p:cNvPr id="149" name="" descr=""/>
          <p:cNvPicPr/>
          <p:nvPr/>
        </p:nvPicPr>
        <p:blipFill>
          <a:blip r:embed="rId3"/>
          <a:stretch/>
        </p:blipFill>
        <p:spPr>
          <a:xfrm>
            <a:off x="3063240" y="2865960"/>
            <a:ext cx="3565440" cy="2391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504000" y="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latin typeface="Arial"/>
              </a:rPr>
              <a:t>Результаты симуляции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rcRect l="7496" t="11548" r="50000" b="2049"/>
          <a:stretch/>
        </p:blipFill>
        <p:spPr>
          <a:xfrm>
            <a:off x="457200" y="1546200"/>
            <a:ext cx="2971080" cy="2796480"/>
          </a:xfrm>
          <a:prstGeom prst="rect">
            <a:avLst/>
          </a:prstGeom>
          <a:ln w="0"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rcRect l="7496" t="10791" r="50000" b="0"/>
          <a:stretch/>
        </p:blipFill>
        <p:spPr>
          <a:xfrm>
            <a:off x="3657600" y="1455480"/>
            <a:ext cx="2971080" cy="2887200"/>
          </a:xfrm>
          <a:prstGeom prst="rect">
            <a:avLst/>
          </a:prstGeom>
          <a:ln w="0">
            <a:noFill/>
          </a:ln>
        </p:spPr>
      </p:pic>
      <p:pic>
        <p:nvPicPr>
          <p:cNvPr id="153" name="" descr=""/>
          <p:cNvPicPr/>
          <p:nvPr/>
        </p:nvPicPr>
        <p:blipFill>
          <a:blip r:embed="rId3"/>
          <a:srcRect l="7478" t="11247" r="50178" b="4381"/>
          <a:stretch/>
        </p:blipFill>
        <p:spPr>
          <a:xfrm>
            <a:off x="6858000" y="1371600"/>
            <a:ext cx="3038760" cy="2979720"/>
          </a:xfrm>
          <a:prstGeom prst="rect">
            <a:avLst/>
          </a:prstGeom>
          <a:ln w="0">
            <a:noFill/>
          </a:ln>
        </p:spPr>
      </p:pic>
      <p:sp>
        <p:nvSpPr>
          <p:cNvPr id="154" name=""/>
          <p:cNvSpPr/>
          <p:nvPr/>
        </p:nvSpPr>
        <p:spPr>
          <a:xfrm>
            <a:off x="2743200" y="914400"/>
            <a:ext cx="457128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Появление пика обратного рассеяния: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"/>
          <p:cNvSpPr/>
          <p:nvPr/>
        </p:nvSpPr>
        <p:spPr>
          <a:xfrm>
            <a:off x="504360" y="36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Результаты симуляции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2514600" y="914400"/>
            <a:ext cx="5257080" cy="60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US" sz="1800" spc="-1" strike="noStrike">
                <a:solidFill>
                  <a:srgbClr val="666666"/>
                </a:solidFill>
                <a:latin typeface="Arial"/>
                <a:ea typeface="DejaVu Sans"/>
              </a:rPr>
              <a:t>Картинка вместе с логарифмической шкалой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7" name="" descr=""/>
          <p:cNvPicPr/>
          <p:nvPr/>
        </p:nvPicPr>
        <p:blipFill>
          <a:blip r:embed="rId1"/>
          <a:stretch/>
        </p:blipFill>
        <p:spPr>
          <a:xfrm>
            <a:off x="1190160" y="1600200"/>
            <a:ext cx="7495920" cy="3470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2023-01-22T01:39:06Z</dcterms:created>
  <dc:creator/>
  <dc:description/>
  <dc:language>en-US</dc:language>
  <cp:lastModifiedBy/>
  <dcterms:modified xsi:type="dcterms:W3CDTF">2023-01-22T18:09:16Z</dcterms:modified>
  <cp:revision>6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